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68" r:id="rId4"/>
    <p:sldId id="293" r:id="rId5"/>
    <p:sldId id="286" r:id="rId6"/>
    <p:sldId id="280" r:id="rId7"/>
    <p:sldId id="281" r:id="rId8"/>
    <p:sldId id="270" r:id="rId9"/>
    <p:sldId id="276" r:id="rId10"/>
    <p:sldId id="282" r:id="rId11"/>
    <p:sldId id="283" r:id="rId12"/>
    <p:sldId id="277" r:id="rId13"/>
    <p:sldId id="278" r:id="rId14"/>
    <p:sldId id="279" r:id="rId15"/>
    <p:sldId id="265" r:id="rId16"/>
    <p:sldId id="266" r:id="rId17"/>
    <p:sldId id="288" r:id="rId18"/>
    <p:sldId id="289" r:id="rId19"/>
    <p:sldId id="287" r:id="rId20"/>
    <p:sldId id="284" r:id="rId21"/>
    <p:sldId id="290" r:id="rId22"/>
    <p:sldId id="291" r:id="rId23"/>
    <p:sldId id="292" r:id="rId24"/>
  </p:sldIdLst>
  <p:sldSz cx="9144000" cy="6858000" type="screen4x3"/>
  <p:notesSz cx="7023100" cy="9269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9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32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05863"/>
            <a:ext cx="30432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517B098E-7BAF-467E-B920-6B0A1B905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10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938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03725"/>
            <a:ext cx="5619750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4275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04275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F63C4183-52AF-41B2-9909-9AEB31BFE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334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fld id="{D9750247-8235-4DC8-BD6E-F2A2D92C594F}" type="slidenum">
              <a:rPr lang="en-US" sz="1200">
                <a:latin typeface="Times New Roman" charset="0"/>
              </a:rPr>
              <a:pPr/>
              <a:t>3</a:t>
            </a:fld>
            <a:endParaRPr lang="en-US" sz="1200">
              <a:latin typeface="Times New Roman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95388" y="695325"/>
            <a:ext cx="4635500" cy="347662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computational is the third leg of science – joining theory and experimentation</a:t>
            </a:r>
          </a:p>
          <a:p>
            <a:pPr eaLnBrk="1" hangingPunct="1"/>
            <a:r>
              <a:rPr lang="en-US" smtClean="0"/>
              <a:t>replaces Edisonian method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fld id="{B0199B44-A231-460C-94AA-AE4BC2CD68B8}" type="slidenum">
              <a:rPr lang="en-US" sz="1200">
                <a:latin typeface="Times New Roman" charset="0"/>
              </a:rPr>
              <a:pPr/>
              <a:t>11</a:t>
            </a:fld>
            <a:endParaRPr lang="en-US" sz="1200">
              <a:latin typeface="Times New Roman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95388" y="696913"/>
            <a:ext cx="4633912" cy="347503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03725"/>
            <a:ext cx="5619750" cy="4168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Mention Petascale, ECE498AL, and IACAT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fld id="{3D29A3BE-2201-4376-BB09-DEDF482BB281}" type="slidenum">
              <a:rPr lang="en-US" sz="1200">
                <a:latin typeface="Times New Roman" charset="0"/>
              </a:rPr>
              <a:pPr/>
              <a:t>15</a:t>
            </a:fld>
            <a:endParaRPr lang="en-US" sz="1200">
              <a:latin typeface="Times New Roman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403725"/>
            <a:ext cx="514985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fld id="{6A756189-C8EF-4566-889B-0DE01A4F3D70}" type="slidenum">
              <a:rPr lang="en-US" sz="1200">
                <a:latin typeface="Times New Roman" charset="0"/>
              </a:rPr>
              <a:pPr/>
              <a:t>16</a:t>
            </a:fld>
            <a:endParaRPr lang="en-US" sz="1200">
              <a:latin typeface="Times New Roman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625" y="4403725"/>
            <a:ext cx="5149850" cy="4170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 ECE408/CS483, University of Illinois, Urbana-Champaign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E1345-FD3E-4C46-9577-9B57FFBEB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2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 ECE408/CS483, University of Illinois, Urbana-Champaign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89CE5-F598-40D7-BE66-9E4CE0B5C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228600"/>
            <a:ext cx="20764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60769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 ECE408/CS483, University of Illinois, Urbana-Champaign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F04C9-CA6A-4183-9182-36E3C82A7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61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40767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40767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 ECE408/CS483, University of Illinois, Urbana-Champaign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BB36E-47CA-4216-BE40-3B247FD28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35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83058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 ECE408/CS483, University of Illinois, Urbana-Champaign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FEA0B-1450-4785-B100-33EADDFE5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59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8305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886200"/>
            <a:ext cx="8305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 ECE408/CS483, University of Illinois, Urbana-Champaign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989EE-E6AF-4CDA-85CC-72E9F04AA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41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8305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886200"/>
            <a:ext cx="83058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 ECE408/CS483, University of Illinois, Urbana-Champaign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56428-2B29-4415-AB24-25D0F5AE8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65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 ECE408/CS483, University of Illinois, Urbana-Champaign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A396A-19FD-4230-BB9D-545655867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71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 ECE408/CS483, University of Illinois, Urbana-Champaign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3D5D6-D1B4-418B-ACE0-092D140B1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6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40767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40767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 ECE408/CS483, University of Illinois, Urbana-Champaign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4A60A-DBCE-4917-88CB-2DF50FA7E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4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 ECE408/CS483, University of Illinois, Urbana-Champaign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E8B17-636F-4981-A294-4C321B2C8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 ECE408/CS483, University of Illinois, Urbana-Champaign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71F19-823D-4590-8D48-BB0FA820B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47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 ECE408/CS483, University of Illinois, Urbana-Champaign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F8722C-8CD4-4D80-A9AD-DC0377570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2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 ECE408/CS483, University of Illinois, Urbana-Champaign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88F0C-E22F-4EEA-82E0-0A6C37441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3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2007-2012  ECE408/CS483, University of Illinois, Urbana-Champaign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2A812-C1BB-44AB-90E8-935544AAC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3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8305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2484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© David Kirk/NVIDIA and Wen-mei W. Hwu, 2007-2012  ECE408/CS483, University of Illinois, Urbana-Champaign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fld id="{A75E7F36-3F33-417A-87FF-D540756D7B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Line 7"/>
          <p:cNvSpPr>
            <a:spLocks noChangeShapeType="1"/>
          </p:cNvSpPr>
          <p:nvPr userDrawn="1"/>
        </p:nvSpPr>
        <p:spPr bwMode="auto">
          <a:xfrm>
            <a:off x="304800" y="228600"/>
            <a:ext cx="0" cy="6400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8"/>
          <p:cNvSpPr>
            <a:spLocks noChangeShapeType="1"/>
          </p:cNvSpPr>
          <p:nvPr userDrawn="1"/>
        </p:nvSpPr>
        <p:spPr bwMode="auto">
          <a:xfrm>
            <a:off x="381000" y="228600"/>
            <a:ext cx="0" cy="64008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nvidia.com/object/matlab_cuda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 smtClean="0"/>
              <a:t>© David Kirk/NVIDIA and Wen-mei W. Hwu, 2007-2012  ECE408/CS483, University of Illinois, Urbana-Champaign</a:t>
            </a:r>
            <a:endParaRPr lang="en-US" sz="1200"/>
          </a:p>
        </p:txBody>
      </p:sp>
      <p:sp>
        <p:nvSpPr>
          <p:cNvPr id="20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fld id="{36EDFA79-CA6A-4DFF-AA9A-C47AFD7C0664}" type="slidenum">
              <a:rPr lang="en-US" sz="1400">
                <a:latin typeface="Times New Roman" charset="0"/>
              </a:rPr>
              <a:pPr eaLnBrk="1" hangingPunct="1"/>
              <a:t>1</a:t>
            </a:fld>
            <a:endParaRPr lang="en-US" sz="1400">
              <a:latin typeface="Times New Roman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143000"/>
            <a:ext cx="8153400" cy="40386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ECE408 / CS483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Applied Parallel Programming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Lecture </a:t>
            </a:r>
            <a:r>
              <a:rPr lang="en-US" dirty="0" smtClean="0"/>
              <a:t>18:  </a:t>
            </a:r>
            <a:r>
              <a:rPr lang="en-US" dirty="0" smtClean="0"/>
              <a:t>Final Project Kickoff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 smtClean="0"/>
              <a:t>© David Kirk/NVIDIA and Wen-mei W. Hwu, 2007-2012  ECE408/CS483, University of Illinois, Urbana-Champaign</a:t>
            </a:r>
            <a:endParaRPr lang="en-US" sz="1200"/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fld id="{68563F07-98C9-490C-9634-094262CDDE89}" type="slidenum">
              <a:rPr lang="en-US" sz="1400">
                <a:latin typeface="Times New Roman" charset="0"/>
              </a:rPr>
              <a:pPr eaLnBrk="1" hangingPunct="1"/>
              <a:t>10</a:t>
            </a:fld>
            <a:endParaRPr lang="en-US" sz="1400">
              <a:latin typeface="Times New Roman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086600" cy="1390650"/>
          </a:xfrm>
        </p:spPr>
        <p:txBody>
          <a:bodyPr/>
          <a:lstStyle/>
          <a:p>
            <a:pPr eaLnBrk="1" hangingPunct="1"/>
            <a:r>
              <a:rPr lang="en-US" smtClean="0"/>
              <a:t>Why didn’t this happen earlier?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305800" cy="4572000"/>
          </a:xfrm>
        </p:spPr>
        <p:txBody>
          <a:bodyPr/>
          <a:lstStyle/>
          <a:p>
            <a:pPr marL="285750" indent="-285750" eaLnBrk="1" hangingPunct="1"/>
            <a:r>
              <a:rPr lang="en-US" smtClean="0"/>
              <a:t>Computational experimentation is just reaching critical mass</a:t>
            </a:r>
          </a:p>
          <a:p>
            <a:pPr marL="685800" lvl="1" indent="-228600" eaLnBrk="1" hangingPunct="1"/>
            <a:r>
              <a:rPr lang="en-US" smtClean="0"/>
              <a:t>Simulate large enough systems</a:t>
            </a:r>
          </a:p>
          <a:p>
            <a:pPr marL="685800" lvl="1" indent="-228600" eaLnBrk="1" hangingPunct="1"/>
            <a:r>
              <a:rPr lang="en-US" smtClean="0"/>
              <a:t>Simulate long enough system time</a:t>
            </a:r>
          </a:p>
          <a:p>
            <a:pPr marL="685800" lvl="1" indent="-228600" eaLnBrk="1" hangingPunct="1"/>
            <a:r>
              <a:rPr lang="en-US" smtClean="0"/>
              <a:t>Simulate enough details</a:t>
            </a:r>
          </a:p>
          <a:p>
            <a:pPr marL="685800" lvl="1" indent="-228600" eaLnBrk="1" hangingPunct="1"/>
            <a:endParaRPr lang="en-US" smtClean="0"/>
          </a:p>
          <a:p>
            <a:pPr marL="285750" indent="-285750" eaLnBrk="1" hangingPunct="1"/>
            <a:r>
              <a:rPr lang="en-US" smtClean="0"/>
              <a:t>Computational instrumentation is also just reaching critical mass</a:t>
            </a:r>
          </a:p>
          <a:p>
            <a:pPr marL="685800" lvl="1" indent="-228600" eaLnBrk="1" hangingPunct="1"/>
            <a:r>
              <a:rPr lang="en-US" smtClean="0"/>
              <a:t>Reaching high enough accuracy</a:t>
            </a:r>
          </a:p>
          <a:p>
            <a:pPr marL="685800" lvl="1" indent="-228600" eaLnBrk="1" hangingPunct="1"/>
            <a:r>
              <a:rPr lang="en-US" smtClean="0"/>
              <a:t>Cover enough observations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 smtClean="0"/>
              <a:t>© David Kirk/NVIDIA and Wen-mei W. Hwu, 2007-2012  ECE408/CS483, University of Illinois, Urbana-Champaign</a:t>
            </a:r>
            <a:endParaRPr lang="en-US" sz="1200"/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fld id="{E15BDE32-64D3-4822-A622-1EAE97AF1D0C}" type="slidenum">
              <a:rPr lang="en-US" sz="1400">
                <a:latin typeface="Times New Roman" charset="0"/>
              </a:rPr>
              <a:pPr eaLnBrk="1" hangingPunct="1"/>
              <a:t>11</a:t>
            </a:fld>
            <a:endParaRPr lang="en-US" sz="1400">
              <a:latin typeface="Times New Roman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305800" cy="1143000"/>
          </a:xfrm>
        </p:spPr>
        <p:txBody>
          <a:bodyPr/>
          <a:lstStyle/>
          <a:p>
            <a:pPr eaLnBrk="1" hangingPunct="1"/>
            <a:r>
              <a:rPr lang="en-US" sz="4400" smtClean="0"/>
              <a:t>A Great Opportunity for Many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091113"/>
          </a:xfrm>
        </p:spPr>
        <p:txBody>
          <a:bodyPr/>
          <a:lstStyle/>
          <a:p>
            <a:pPr marL="457200" indent="-457200" eaLnBrk="1" hangingPunct="1"/>
            <a:r>
              <a:rPr lang="en-US" smtClean="0"/>
              <a:t>New massively parallel computing is enabling</a:t>
            </a:r>
          </a:p>
          <a:p>
            <a:pPr marL="974725" lvl="1" indent="-403225" eaLnBrk="1" hangingPunct="1"/>
            <a:r>
              <a:rPr lang="en-US" smtClean="0"/>
              <a:t>Drastic reduction in “time to discovery”</a:t>
            </a:r>
          </a:p>
          <a:p>
            <a:pPr marL="974725" lvl="1" indent="-403225" eaLnBrk="1" hangingPunct="1"/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principle-based simulation at meaningful scale</a:t>
            </a:r>
          </a:p>
          <a:p>
            <a:pPr marL="974725" lvl="1" indent="-403225" eaLnBrk="1" hangingPunct="1"/>
            <a:r>
              <a:rPr lang="en-US" smtClean="0"/>
              <a:t>New, 3</a:t>
            </a:r>
            <a:r>
              <a:rPr lang="en-US" baseline="30000" smtClean="0"/>
              <a:t>rd</a:t>
            </a:r>
            <a:r>
              <a:rPr lang="en-US" smtClean="0"/>
              <a:t> paradigm for research: computational experimentation</a:t>
            </a:r>
          </a:p>
          <a:p>
            <a:pPr marL="974725" lvl="1" indent="-403225" eaLnBrk="1" hangingPunct="1"/>
            <a:endParaRPr lang="en-US" smtClean="0"/>
          </a:p>
          <a:p>
            <a:pPr marL="457200" indent="-457200" eaLnBrk="1" hangingPunct="1"/>
            <a:r>
              <a:rPr lang="en-US" smtClean="0"/>
              <a:t>The “democratization” of power to discover</a:t>
            </a:r>
          </a:p>
          <a:p>
            <a:pPr marL="1431925" lvl="2" indent="-342900" eaLnBrk="1" hangingPunct="1"/>
            <a:r>
              <a:rPr lang="en-US" smtClean="0"/>
              <a:t>$2,000/Teraflop in personal computers today </a:t>
            </a:r>
          </a:p>
          <a:p>
            <a:pPr marL="1431925" lvl="2" indent="-342900" eaLnBrk="1" hangingPunct="1"/>
            <a:r>
              <a:rPr lang="en-US" smtClean="0"/>
              <a:t>$5,000,000/Petaflops in clusters today</a:t>
            </a:r>
          </a:p>
          <a:p>
            <a:pPr marL="1431925" lvl="2" indent="-342900" eaLnBrk="1" hangingPunct="1"/>
            <a:r>
              <a:rPr lang="en-US" smtClean="0"/>
              <a:t>HW cost will no longer be the main barrier for big science </a:t>
            </a:r>
          </a:p>
          <a:p>
            <a:pPr marL="1431925" lvl="2" indent="-342900" eaLnBrk="1" hangingPunct="1"/>
            <a:endParaRPr lang="en-US" smtClean="0"/>
          </a:p>
          <a:p>
            <a:pPr marL="457200" indent="-457200" eaLnBrk="1" hangingPunct="1"/>
            <a:r>
              <a:rPr lang="en-US" smtClean="0"/>
              <a:t>This is once-in-a-career opportunity for many!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 smtClean="0"/>
              <a:t>© David Kirk/NVIDIA and Wen-mei W. Hwu, 2007-2012  ECE408/CS483, University of Illinois, Urbana-Champaign</a:t>
            </a:r>
            <a:endParaRPr lang="en-US" sz="120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fld id="{FF1F4625-4A20-462E-B1A9-490F812DE7CA}" type="slidenum">
              <a:rPr lang="en-US" sz="1400">
                <a:latin typeface="Times New Roman" charset="0"/>
              </a:rPr>
              <a:pPr eaLnBrk="1" hangingPunct="1"/>
              <a:t>12</a:t>
            </a:fld>
            <a:endParaRPr lang="en-US" sz="1400">
              <a:latin typeface="Times New Roman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Pyramid of Parallel Programming</a:t>
            </a:r>
          </a:p>
        </p:txBody>
      </p:sp>
      <p:grpSp>
        <p:nvGrpSpPr>
          <p:cNvPr id="12293" name="Group 3"/>
          <p:cNvGrpSpPr>
            <a:grpSpLocks/>
          </p:cNvGrpSpPr>
          <p:nvPr/>
        </p:nvGrpSpPr>
        <p:grpSpPr bwMode="auto">
          <a:xfrm>
            <a:off x="990600" y="2057400"/>
            <a:ext cx="3559175" cy="3175000"/>
            <a:chOff x="1082" y="1342"/>
            <a:chExt cx="2242" cy="2000"/>
          </a:xfrm>
        </p:grpSpPr>
        <p:grpSp>
          <p:nvGrpSpPr>
            <p:cNvPr id="12297" name="Group 4"/>
            <p:cNvGrpSpPr>
              <a:grpSpLocks/>
            </p:cNvGrpSpPr>
            <p:nvPr/>
          </p:nvGrpSpPr>
          <p:grpSpPr bwMode="auto">
            <a:xfrm rot="1301142">
              <a:off x="1082" y="1343"/>
              <a:ext cx="1440" cy="1999"/>
              <a:chOff x="1200" y="1392"/>
              <a:chExt cx="1392" cy="1776"/>
            </a:xfrm>
          </p:grpSpPr>
          <p:sp>
            <p:nvSpPr>
              <p:cNvPr id="12302" name="AutoShape 5"/>
              <p:cNvSpPr>
                <a:spLocks noChangeArrowheads="1"/>
              </p:cNvSpPr>
              <p:nvPr/>
            </p:nvSpPr>
            <p:spPr bwMode="auto">
              <a:xfrm>
                <a:off x="1200" y="1392"/>
                <a:ext cx="1392" cy="177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3" name="Line 6"/>
              <p:cNvSpPr>
                <a:spLocks noChangeShapeType="1"/>
              </p:cNvSpPr>
              <p:nvPr/>
            </p:nvSpPr>
            <p:spPr bwMode="auto">
              <a:xfrm>
                <a:off x="1632" y="2112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4" name="Line 7"/>
              <p:cNvSpPr>
                <a:spLocks noChangeShapeType="1"/>
              </p:cNvSpPr>
              <p:nvPr/>
            </p:nvSpPr>
            <p:spPr bwMode="auto">
              <a:xfrm>
                <a:off x="1392" y="2688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298" name="Group 8"/>
            <p:cNvGrpSpPr>
              <a:grpSpLocks/>
            </p:cNvGrpSpPr>
            <p:nvPr/>
          </p:nvGrpSpPr>
          <p:grpSpPr bwMode="auto">
            <a:xfrm rot="-1220933">
              <a:off x="1692" y="1342"/>
              <a:ext cx="1632" cy="1968"/>
              <a:chOff x="1200" y="1392"/>
              <a:chExt cx="1392" cy="1776"/>
            </a:xfrm>
          </p:grpSpPr>
          <p:sp>
            <p:nvSpPr>
              <p:cNvPr id="12299" name="AutoShape 9"/>
              <p:cNvSpPr>
                <a:spLocks noChangeArrowheads="1"/>
              </p:cNvSpPr>
              <p:nvPr/>
            </p:nvSpPr>
            <p:spPr bwMode="auto">
              <a:xfrm>
                <a:off x="1200" y="1392"/>
                <a:ext cx="1392" cy="1776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0" name="Line 10"/>
              <p:cNvSpPr>
                <a:spLocks noChangeShapeType="1"/>
              </p:cNvSpPr>
              <p:nvPr/>
            </p:nvSpPr>
            <p:spPr bwMode="auto">
              <a:xfrm>
                <a:off x="1632" y="2112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1" name="Line 11"/>
              <p:cNvSpPr>
                <a:spLocks noChangeShapeType="1"/>
              </p:cNvSpPr>
              <p:nvPr/>
            </p:nvSpPr>
            <p:spPr bwMode="auto">
              <a:xfrm>
                <a:off x="1392" y="2688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294" name="Text Box 12"/>
          <p:cNvSpPr txBox="1">
            <a:spLocks noChangeArrowheads="1"/>
          </p:cNvSpPr>
          <p:nvPr/>
        </p:nvSpPr>
        <p:spPr bwMode="auto">
          <a:xfrm>
            <a:off x="4267200" y="1676400"/>
            <a:ext cx="4343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/>
              <a:t>Thousand-node systems with MPI-style programming, &gt;100 TFLOPS, $M, allocated machine time (programmers numbered in hundreds)</a:t>
            </a:r>
          </a:p>
        </p:txBody>
      </p:sp>
      <p:sp>
        <p:nvSpPr>
          <p:cNvPr id="12295" name="Text Box 13"/>
          <p:cNvSpPr txBox="1">
            <a:spLocks noChangeArrowheads="1"/>
          </p:cNvSpPr>
          <p:nvPr/>
        </p:nvSpPr>
        <p:spPr bwMode="auto">
          <a:xfrm>
            <a:off x="5257800" y="2895600"/>
            <a:ext cx="38862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/>
              <a:t>Hundred-core systems with CUDA-style programming, 1-5 TFLOPS, $K, machines widely availability (programmers numbered in 10s of thousands)</a:t>
            </a:r>
          </a:p>
        </p:txBody>
      </p:sp>
      <p:sp>
        <p:nvSpPr>
          <p:cNvPr id="12296" name="Text Box 14"/>
          <p:cNvSpPr txBox="1">
            <a:spLocks noChangeArrowheads="1"/>
          </p:cNvSpPr>
          <p:nvPr/>
        </p:nvSpPr>
        <p:spPr bwMode="auto">
          <a:xfrm>
            <a:off x="5562600" y="4724400"/>
            <a:ext cx="35814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/>
              <a:t>Hundred-core systems with MatLab-style programming, 10-50 GFLOPS, $K, machines widely available (programmers numbered in millions)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 smtClean="0"/>
              <a:t>© David Kirk/NVIDIA and Wen-mei W. Hwu, 2007-2012  ECE408/CS483, University of Illinois, Urbana-Champaign</a:t>
            </a:r>
            <a:endParaRPr lang="en-US" sz="1200"/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fld id="{CAAC40FC-4F20-444F-A98E-A1E0CDE5B1F0}" type="slidenum">
              <a:rPr lang="en-US" sz="1400">
                <a:latin typeface="Times New Roman" charset="0"/>
              </a:rPr>
              <a:pPr eaLnBrk="1" hangingPunct="1"/>
              <a:t>13</a:t>
            </a:fld>
            <a:endParaRPr lang="en-US" sz="1400">
              <a:latin typeface="Times New Roman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VMD/NAMD Molecular Dynamics</a:t>
            </a: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371600"/>
            <a:ext cx="471011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3530600"/>
            <a:ext cx="4465638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4537075" y="6402388"/>
            <a:ext cx="469741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 b="1">
                <a:latin typeface="Arial" charset="0"/>
              </a:rPr>
              <a:t>http://www.ks.uiuc.edu/Research/vmd/projects/ece498/lecture/</a:t>
            </a:r>
          </a:p>
        </p:txBody>
      </p:sp>
      <p:sp>
        <p:nvSpPr>
          <p:cNvPr id="1332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88950" y="1676400"/>
            <a:ext cx="3702050" cy="1711325"/>
          </a:xfrm>
        </p:spPr>
        <p:txBody>
          <a:bodyPr/>
          <a:lstStyle/>
          <a:p>
            <a:pPr marL="457200" indent="-457200" eaLnBrk="1" hangingPunct="1"/>
            <a:r>
              <a:rPr lang="en-US" smtClean="0"/>
              <a:t>240X speedup over sequential code </a:t>
            </a:r>
          </a:p>
          <a:p>
            <a:pPr marL="457200" indent="-457200" eaLnBrk="1" hangingPunct="1"/>
            <a:r>
              <a:rPr lang="en-US" smtClean="0"/>
              <a:t>Computational biology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 smtClean="0"/>
              <a:t>© David Kirk/NVIDIA and Wen-mei W. Hwu, 2007-2012  ECE408/CS483, University of Illinois, Urbana-Champaign</a:t>
            </a:r>
            <a:endParaRPr lang="en-US" sz="120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fld id="{922D2428-2856-4B28-98EA-A68F61AD5DA3}" type="slidenum">
              <a:rPr lang="en-US" sz="1400">
                <a:latin typeface="Times New Roman" charset="0"/>
              </a:rPr>
              <a:pPr eaLnBrk="1" hangingPunct="1"/>
              <a:t>14</a:t>
            </a:fld>
            <a:endParaRPr lang="en-US" sz="1400">
              <a:latin typeface="Times New Roman" charset="0"/>
            </a:endParaRPr>
          </a:p>
        </p:txBody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685800" y="1371600"/>
            <a:ext cx="57483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73B900"/>
                </a:solidFill>
                <a:latin typeface="Arial" charset="0"/>
              </a:rPr>
              <a:t>15X</a:t>
            </a:r>
            <a:r>
              <a:rPr lang="en-US" sz="3200" b="1">
                <a:latin typeface="Arial" charset="0"/>
              </a:rPr>
              <a:t> with MATLAB CPU+GPU</a:t>
            </a:r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609600" y="5434013"/>
            <a:ext cx="8020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b="1">
                <a:latin typeface="Arial" charset="0"/>
              </a:rPr>
              <a:t>Pseudo-spectral simulation of 2D Isotropic turbulence</a:t>
            </a:r>
            <a:endParaRPr lang="en-US">
              <a:latin typeface="Arial" charset="0"/>
            </a:endParaRPr>
          </a:p>
        </p:txBody>
      </p:sp>
      <p:sp>
        <p:nvSpPr>
          <p:cNvPr id="143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Matlab: Language of Science</a:t>
            </a:r>
          </a:p>
        </p:txBody>
      </p:sp>
      <p:pic>
        <p:nvPicPr>
          <p:cNvPr id="14343" name="Picture 5" descr="hw1_3_cu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627313"/>
            <a:ext cx="5481638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381000" y="5889625"/>
            <a:ext cx="836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http://www.amath.washington.edu/courses/571-winter-2006/matlab/FS_2Dturb.m</a:t>
            </a:r>
          </a:p>
        </p:txBody>
      </p:sp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533400" y="1905000"/>
            <a:ext cx="545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  <a:hlinkClick r:id="rId3"/>
              </a:rPr>
              <a:t>http://developer.nvidia.com/object/matlab_cuda.html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 smtClean="0"/>
              <a:t>© David Kirk/NVIDIA and Wen-mei W. Hwu, 2007-2012  ECE408/CS483, University of Illinois, Urbana-Champaign</a:t>
            </a:r>
            <a:endParaRPr lang="en-US" sz="1200"/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fld id="{2B4BA58D-5027-4495-A3E4-49979AA8FB82}" type="slidenum">
              <a:rPr lang="en-US" sz="1400">
                <a:latin typeface="Times New Roman" charset="0"/>
              </a:rPr>
              <a:pPr eaLnBrk="1" hangingPunct="1"/>
              <a:t>15</a:t>
            </a:fld>
            <a:endParaRPr lang="en-US" sz="1400">
              <a:latin typeface="Times New Roman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Prevalent Performance Limits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305800" cy="4572000"/>
          </a:xfrm>
        </p:spPr>
        <p:txBody>
          <a:bodyPr/>
          <a:lstStyle/>
          <a:p>
            <a:pPr marL="285750" indent="-285750" eaLnBrk="1" hangingPunct="1">
              <a:lnSpc>
                <a:spcPct val="80000"/>
              </a:lnSpc>
              <a:buFontTx/>
              <a:buNone/>
            </a:pPr>
            <a:r>
              <a:rPr lang="en-US" smtClean="0"/>
              <a:t>Some microarchitectural limits appear repeatedly across the benchmark suite:</a:t>
            </a:r>
          </a:p>
          <a:p>
            <a:pPr marL="285750" indent="-285750" eaLnBrk="1" hangingPunct="1">
              <a:lnSpc>
                <a:spcPct val="80000"/>
              </a:lnSpc>
              <a:buFontTx/>
              <a:buNone/>
            </a:pPr>
            <a:endParaRPr lang="en-US" smtClean="0"/>
          </a:p>
          <a:p>
            <a:pPr marL="285750" indent="-285750" eaLnBrk="1" hangingPunct="1">
              <a:lnSpc>
                <a:spcPct val="80000"/>
              </a:lnSpc>
            </a:pPr>
            <a:r>
              <a:rPr lang="en-US" sz="2000" smtClean="0"/>
              <a:t>Global memory bandwidth saturation</a:t>
            </a:r>
          </a:p>
          <a:p>
            <a:pPr marL="685800" lvl="1" indent="-228600" eaLnBrk="1" hangingPunct="1">
              <a:lnSpc>
                <a:spcPct val="80000"/>
              </a:lnSpc>
            </a:pPr>
            <a:r>
              <a:rPr lang="en-US" sz="1800" smtClean="0"/>
              <a:t>Tasks with intrinsically low data reuse, e.g. vector-scalar addition or matrix-vector multiplication product</a:t>
            </a:r>
          </a:p>
          <a:p>
            <a:pPr marL="685800" lvl="1" indent="-228600" eaLnBrk="1" hangingPunct="1">
              <a:lnSpc>
                <a:spcPct val="80000"/>
              </a:lnSpc>
            </a:pPr>
            <a:r>
              <a:rPr lang="en-US" sz="1800" smtClean="0"/>
              <a:t>Computation with frequent global synchronization</a:t>
            </a:r>
          </a:p>
          <a:p>
            <a:pPr marL="1028700" lvl="2" eaLnBrk="1" hangingPunct="1">
              <a:lnSpc>
                <a:spcPct val="80000"/>
              </a:lnSpc>
            </a:pPr>
            <a:r>
              <a:rPr lang="en-US" sz="1600" smtClean="0"/>
              <a:t>Converted to short-lived kernels with low data reuse</a:t>
            </a:r>
          </a:p>
          <a:p>
            <a:pPr marL="1028700" lvl="2" eaLnBrk="1" hangingPunct="1">
              <a:lnSpc>
                <a:spcPct val="80000"/>
              </a:lnSpc>
            </a:pPr>
            <a:r>
              <a:rPr lang="en-US" sz="1600" smtClean="0"/>
              <a:t>Common in simulation programs</a:t>
            </a:r>
          </a:p>
          <a:p>
            <a:pPr marL="285750" indent="-285750" eaLnBrk="1" hangingPunct="1">
              <a:lnSpc>
                <a:spcPct val="80000"/>
              </a:lnSpc>
            </a:pPr>
            <a:r>
              <a:rPr lang="en-US" sz="2000" smtClean="0"/>
              <a:t>Thread-level optimization vs. latency tolerance</a:t>
            </a:r>
          </a:p>
          <a:p>
            <a:pPr marL="685800" lvl="1" indent="-228600" eaLnBrk="1" hangingPunct="1">
              <a:lnSpc>
                <a:spcPct val="80000"/>
              </a:lnSpc>
            </a:pPr>
            <a:r>
              <a:rPr lang="en-US" sz="1800" smtClean="0"/>
              <a:t>Since hardware resources are divided among threads, low per-thread resource use is necessary to furnish enough simultaneously-active threads to tolerate long-latency operations</a:t>
            </a:r>
          </a:p>
          <a:p>
            <a:pPr marL="685800" lvl="1" indent="-228600" eaLnBrk="1" hangingPunct="1">
              <a:lnSpc>
                <a:spcPct val="80000"/>
              </a:lnSpc>
            </a:pPr>
            <a:r>
              <a:rPr lang="en-US" sz="1800" smtClean="0"/>
              <a:t>Making individual threads faster generally increases register and/or shared memory requirements</a:t>
            </a:r>
          </a:p>
          <a:p>
            <a:pPr marL="685800" lvl="1" indent="-228600" eaLnBrk="1" hangingPunct="1">
              <a:lnSpc>
                <a:spcPct val="80000"/>
              </a:lnSpc>
            </a:pPr>
            <a:r>
              <a:rPr lang="en-US" sz="1800" smtClean="0"/>
              <a:t>Optimizations trade off single-thread speed for exposed latency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 smtClean="0"/>
              <a:t>© David Kirk/NVIDIA and Wen-mei W. Hwu, 2007-2012  ECE408/CS483, University of Illinois, Urbana-Champaign</a:t>
            </a:r>
            <a:endParaRPr lang="en-US" sz="1200"/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fld id="{905B1C4D-2744-46C7-95F2-0BAAA79B6AA3}" type="slidenum">
              <a:rPr lang="en-US" sz="1400">
                <a:latin typeface="Times New Roman" charset="0"/>
              </a:rPr>
              <a:pPr eaLnBrk="1" hangingPunct="1"/>
              <a:t>16</a:t>
            </a:fld>
            <a:endParaRPr lang="en-US" sz="1400">
              <a:latin typeface="Times New Roman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What you will likely need to hit hard.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382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Parallelism extraction requires global understanding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Most programmers only understand parts of an </a:t>
            </a:r>
            <a:r>
              <a:rPr lang="en-US" sz="2000" dirty="0" smtClean="0"/>
              <a:t>application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Algorithms need to be re-designed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</a:t>
            </a:r>
            <a:r>
              <a:rPr lang="en-US" sz="2000" dirty="0" smtClean="0"/>
              <a:t>lgorithmic </a:t>
            </a:r>
            <a:r>
              <a:rPr lang="en-US" sz="2000" dirty="0" smtClean="0"/>
              <a:t>effect on </a:t>
            </a:r>
            <a:r>
              <a:rPr lang="en-US" sz="2000" dirty="0" smtClean="0"/>
              <a:t>parallelism and locality is often hard to maneuver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Real but rare dependencies often need to be </a:t>
            </a:r>
            <a:r>
              <a:rPr lang="en-US" sz="2400" dirty="0" smtClean="0"/>
              <a:t>pushed aside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Error checking code, etc., parallel code is often not equivalent to sequential </a:t>
            </a:r>
            <a:r>
              <a:rPr lang="en-US" sz="2000" dirty="0" smtClean="0"/>
              <a:t>code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Getting more than </a:t>
            </a:r>
            <a:r>
              <a:rPr lang="en-US" sz="2400" dirty="0" smtClean="0"/>
              <a:t>a </a:t>
            </a:r>
            <a:r>
              <a:rPr lang="en-US" sz="2400" dirty="0" smtClean="0"/>
              <a:t>small speedup over sequential code is very tricky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~20 versions typically experimented for each </a:t>
            </a:r>
            <a:r>
              <a:rPr lang="en-US" sz="2000" dirty="0" smtClean="0"/>
              <a:t>application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Parboil Benchmarks – Code Example Resources for Your Project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Collections of best parallel programming projects for heterogeneous CPU/GPU computing</a:t>
            </a:r>
          </a:p>
          <a:p>
            <a:pPr lvl="1"/>
            <a:r>
              <a:rPr lang="en-US" smtClean="0"/>
              <a:t>Sequential code</a:t>
            </a:r>
          </a:p>
          <a:p>
            <a:pPr lvl="1"/>
            <a:r>
              <a:rPr lang="en-US" smtClean="0"/>
              <a:t>Generic parallel code</a:t>
            </a:r>
          </a:p>
          <a:p>
            <a:pPr lvl="1"/>
            <a:r>
              <a:rPr lang="en-US" smtClean="0"/>
              <a:t>Highly optimized parallel code for various systems</a:t>
            </a:r>
          </a:p>
        </p:txBody>
      </p:sp>
      <p:sp>
        <p:nvSpPr>
          <p:cNvPr id="1741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 smtClean="0"/>
              <a:t>© David Kirk/NVIDIA and Wen-mei W. Hwu, 2007-2012  ECE408/CS483, University of Illinois, Urbana-Champaign</a:t>
            </a:r>
            <a:endParaRPr lang="en-US" sz="1200"/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fld id="{24F6178F-7663-4667-B4E6-0687EE6EC012}" type="slidenum">
              <a:rPr lang="en-US" sz="1400">
                <a:latin typeface="Times New Roman" charset="0"/>
              </a:rPr>
              <a:pPr eaLnBrk="1" hangingPunct="1"/>
              <a:t>17</a:t>
            </a:fld>
            <a:endParaRPr lang="en-US" sz="1400">
              <a:latin typeface="Times New Roman" charset="0"/>
            </a:endParaRPr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990600" y="4584700"/>
            <a:ext cx="708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http://impact.crhc.illinois.edu/parboil.php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6"/>
          <p:cNvSpPr>
            <a:spLocks noGrp="1"/>
          </p:cNvSpPr>
          <p:nvPr>
            <p:ph type="title"/>
          </p:nvPr>
        </p:nvSpPr>
        <p:spPr>
          <a:xfrm>
            <a:off x="609600" y="15875"/>
            <a:ext cx="8305800" cy="1143000"/>
          </a:xfrm>
        </p:spPr>
        <p:txBody>
          <a:bodyPr/>
          <a:lstStyle/>
          <a:p>
            <a:r>
              <a:rPr lang="en-US" smtClean="0"/>
              <a:t>Parboil Benchmarks Home Page</a:t>
            </a:r>
          </a:p>
        </p:txBody>
      </p:sp>
      <p:sp>
        <p:nvSpPr>
          <p:cNvPr id="18435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 smtClean="0"/>
              <a:t>© David Kirk/NVIDIA and Wen-mei W. Hwu, 2007-2012  ECE408/CS483, University of Illinois, Urbana-Champaign</a:t>
            </a:r>
            <a:endParaRPr lang="en-US" sz="1200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fld id="{B88C1E7E-ED75-416A-8C72-6E3D05109483}" type="slidenum">
              <a:rPr lang="en-US" sz="1400">
                <a:latin typeface="Times New Roman" charset="0"/>
              </a:rPr>
              <a:pPr eaLnBrk="1" hangingPunct="1"/>
              <a:t>18</a:t>
            </a:fld>
            <a:endParaRPr lang="en-US" sz="1400">
              <a:latin typeface="Times New Roman" charset="0"/>
            </a:endParaRP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60450"/>
            <a:ext cx="909955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15950" y="0"/>
            <a:ext cx="8305800" cy="1143000"/>
          </a:xfrm>
        </p:spPr>
        <p:txBody>
          <a:bodyPr/>
          <a:lstStyle/>
          <a:p>
            <a:r>
              <a:rPr lang="en-US" smtClean="0"/>
              <a:t>Use of Optimizations in Parboil</a:t>
            </a: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 smtClean="0"/>
              <a:t>© David Kirk/NVIDIA and Wen-mei W. Hwu, 2007-2012  ECE408/CS483, University of Illinois, Urbana-Champaign</a:t>
            </a:r>
            <a:endParaRPr lang="en-US" sz="1200"/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fld id="{071BFD8C-E7DE-45C1-87D5-08DE7469F3E3}" type="slidenum">
              <a:rPr lang="en-US" sz="1400">
                <a:latin typeface="Times New Roman" charset="0"/>
              </a:rPr>
              <a:pPr eaLnBrk="1" hangingPunct="1"/>
              <a:t>19</a:t>
            </a:fld>
            <a:endParaRPr lang="en-US" sz="1400">
              <a:latin typeface="Times New Roman" charset="0"/>
            </a:endParaRPr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16800" r="13499" b="6000"/>
          <a:stretch>
            <a:fillRect/>
          </a:stretch>
        </p:blipFill>
        <p:spPr bwMode="auto">
          <a:xfrm>
            <a:off x="296863" y="781050"/>
            <a:ext cx="8624887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 smtClean="0"/>
              <a:t>© David Kirk/NVIDIA and Wen-mei W. Hwu, 2007-2012  ECE408/CS483, University of Illinois, Urbana-Champaign</a:t>
            </a:r>
            <a:endParaRPr lang="en-US" sz="1200"/>
          </a:p>
        </p:txBody>
      </p:sp>
      <p:sp>
        <p:nvSpPr>
          <p:cNvPr id="30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fld id="{2DA4D58A-6463-444B-9ABB-9BE80DE53E66}" type="slidenum">
              <a:rPr lang="en-US" sz="1400">
                <a:latin typeface="Times New Roman" charset="0"/>
              </a:rPr>
              <a:pPr eaLnBrk="1" hangingPunct="1"/>
              <a:t>2</a:t>
            </a:fld>
            <a:endParaRPr lang="en-US" sz="1400">
              <a:latin typeface="Times New Roman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305800" cy="1143000"/>
          </a:xfrm>
        </p:spPr>
        <p:txBody>
          <a:bodyPr/>
          <a:lstStyle/>
          <a:p>
            <a:pPr eaLnBrk="1" hangingPunct="1"/>
            <a:r>
              <a:rPr lang="en-US" smtClean="0"/>
              <a:t>Objective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45720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n-US" dirty="0" smtClean="0"/>
              <a:t>To Build </a:t>
            </a:r>
            <a:r>
              <a:rPr lang="en-US" dirty="0" smtClean="0"/>
              <a:t>up your ability to translate parallel computing power into science and engineering breakthroughs</a:t>
            </a:r>
          </a:p>
          <a:p>
            <a:pPr marL="974725" lvl="1" indent="-403225" eaLnBrk="1" hangingPunct="1">
              <a:lnSpc>
                <a:spcPct val="90000"/>
              </a:lnSpc>
            </a:pPr>
            <a:r>
              <a:rPr lang="en-US" dirty="0" smtClean="0"/>
              <a:t>Identify applications whose computing structures are suitable for </a:t>
            </a:r>
            <a:r>
              <a:rPr lang="en-US" dirty="0" smtClean="0"/>
              <a:t>massively parallel execution</a:t>
            </a:r>
            <a:endParaRPr lang="en-US" dirty="0" smtClean="0"/>
          </a:p>
          <a:p>
            <a:pPr marL="974725" lvl="1" indent="-403225" eaLnBrk="1" hangingPunct="1">
              <a:lnSpc>
                <a:spcPct val="90000"/>
              </a:lnSpc>
            </a:pPr>
            <a:r>
              <a:rPr lang="en-US" dirty="0" smtClean="0"/>
              <a:t>10-100X </a:t>
            </a:r>
            <a:r>
              <a:rPr lang="en-US" dirty="0" smtClean="0"/>
              <a:t>more computing </a:t>
            </a:r>
            <a:r>
              <a:rPr lang="en-US" dirty="0" smtClean="0"/>
              <a:t>power can have transformative effect on these applications</a:t>
            </a:r>
            <a:endParaRPr lang="en-US" dirty="0" smtClean="0"/>
          </a:p>
          <a:p>
            <a:pPr marL="974725" lvl="1" indent="-403225" eaLnBrk="1" hangingPunct="1">
              <a:lnSpc>
                <a:spcPct val="90000"/>
              </a:lnSpc>
            </a:pPr>
            <a:r>
              <a:rPr lang="en-US" dirty="0" smtClean="0"/>
              <a:t>You have access to </a:t>
            </a:r>
            <a:r>
              <a:rPr lang="en-US" dirty="0" smtClean="0"/>
              <a:t>expertise/knowledge </a:t>
            </a:r>
            <a:r>
              <a:rPr lang="en-US" dirty="0" smtClean="0"/>
              <a:t>needed to tackle these applications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n-US" dirty="0" smtClean="0"/>
              <a:t>Develop algorithm patterns that can result in both better efficiency as well as </a:t>
            </a:r>
            <a:r>
              <a:rPr lang="en-US" dirty="0" smtClean="0"/>
              <a:t>scalability</a:t>
            </a:r>
            <a:endParaRPr lang="en-US" dirty="0" smtClean="0"/>
          </a:p>
          <a:p>
            <a:pPr marL="974725" lvl="1" indent="-403225" eaLnBrk="1" hangingPunct="1">
              <a:lnSpc>
                <a:spcPct val="90000"/>
              </a:lnSpc>
            </a:pPr>
            <a:r>
              <a:rPr lang="en-US" dirty="0" smtClean="0"/>
              <a:t>To share with the community of application developers</a:t>
            </a:r>
          </a:p>
          <a:p>
            <a:pPr marL="974725" lvl="1" indent="-403225"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 smtClean="0"/>
              <a:t>© David Kirk/NVIDIA and Wen-mei W. Hwu, 2007-2012  ECE408/CS483, University of Illinois, Urbana-Champaign</a:t>
            </a:r>
            <a:endParaRPr lang="en-US" sz="1200"/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fld id="{84D05718-E6DC-470F-8236-51FAF54976E4}" type="slidenum">
              <a:rPr lang="en-US" sz="1400">
                <a:latin typeface="Times New Roman" charset="0"/>
              </a:rPr>
              <a:pPr eaLnBrk="1" hangingPunct="1"/>
              <a:t>20</a:t>
            </a:fld>
            <a:endParaRPr lang="en-US" sz="1400">
              <a:latin typeface="Times New Roman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Call to Action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3058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One page project description due October </a:t>
            </a:r>
            <a:r>
              <a:rPr lang="en-US" sz="2000" dirty="0" smtClean="0"/>
              <a:t>29, 2012</a:t>
            </a:r>
            <a:endParaRPr lang="en-US" sz="20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/>
              <a:t>Introduction: </a:t>
            </a:r>
            <a:r>
              <a:rPr lang="en-US" sz="1800" dirty="0" smtClean="0"/>
              <a:t>A one paragraph description of the significance of the application.</a:t>
            </a:r>
            <a:endParaRPr lang="en-US" sz="18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/>
              <a:t>Description: </a:t>
            </a:r>
            <a:r>
              <a:rPr lang="en-US" sz="1800" dirty="0" smtClean="0"/>
              <a:t>A one to two paragraph brief description of what the application really does</a:t>
            </a:r>
            <a:endParaRPr lang="en-US" sz="18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/>
              <a:t>Objective: </a:t>
            </a:r>
            <a:r>
              <a:rPr lang="en-US" sz="1800" dirty="0" smtClean="0"/>
              <a:t>A paragraph on what the mentor would like to accomplish with the student teams on the application.</a:t>
            </a:r>
            <a:endParaRPr lang="en-US" sz="18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/>
              <a:t>Background : </a:t>
            </a:r>
            <a:r>
              <a:rPr lang="en-US" sz="1800" dirty="0" smtClean="0"/>
              <a:t>Outline the technical skills (particular type of Math, Physics, </a:t>
            </a:r>
            <a:r>
              <a:rPr lang="en-US" sz="1800" dirty="0" err="1" smtClean="0"/>
              <a:t>Chemstry</a:t>
            </a:r>
            <a:r>
              <a:rPr lang="en-US" sz="1800" dirty="0" smtClean="0"/>
              <a:t> courses) that one needs to understand and work on the application.</a:t>
            </a:r>
            <a:endParaRPr lang="en-US" sz="18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/>
              <a:t>Resources: </a:t>
            </a:r>
            <a:r>
              <a:rPr lang="en-US" sz="1800" dirty="0" smtClean="0"/>
              <a:t>A list of web and traditional resources that students can draw for technical background, general information and building blocks. Give URL or ftp paths to any particular implementation and coding examples.</a:t>
            </a:r>
            <a:endParaRPr lang="en-US" sz="18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/>
              <a:t>Contact Information: </a:t>
            </a:r>
            <a:r>
              <a:rPr lang="en-US" sz="1800" dirty="0" smtClean="0"/>
              <a:t>Name, e-mail, and perhaps phone number of the person who will be mentoring the teams working on the application. </a:t>
            </a:r>
          </a:p>
          <a:p>
            <a:pPr lvl="1"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Several “workshop” lectures dedicated to presentation of project ideas to recruit teams/teammates.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504115" y="5718313"/>
            <a:ext cx="86730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dirty="0" smtClean="0"/>
              <a:t>http://courses.engr.illinois.edu/ece408/fall2011/ece408_projects.html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801688" y="3175"/>
            <a:ext cx="8305800" cy="1143000"/>
          </a:xfrm>
        </p:spPr>
        <p:txBody>
          <a:bodyPr/>
          <a:lstStyle/>
          <a:p>
            <a:r>
              <a:rPr lang="en-US" dirty="0" smtClean="0"/>
              <a:t>Some Previous Proposal Examples</a:t>
            </a:r>
            <a:endParaRPr lang="en-US" dirty="0" smtClean="0"/>
          </a:p>
        </p:txBody>
      </p:sp>
      <p:sp>
        <p:nvSpPr>
          <p:cNvPr id="2150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 smtClean="0"/>
              <a:t>© David Kirk/NVIDIA and Wen-mei W. Hwu, 2007-2012  ECE408/CS483, University of Illinois, Urbana-Champaign</a:t>
            </a:r>
            <a:endParaRPr lang="en-US" sz="1200"/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fld id="{2C5E5A7C-609E-483C-B8A7-108EA611CB76}" type="slidenum">
              <a:rPr lang="en-US" sz="1400">
                <a:latin typeface="Times New Roman" charset="0"/>
              </a:rPr>
              <a:pPr eaLnBrk="1" hangingPunct="1"/>
              <a:t>21</a:t>
            </a:fld>
            <a:endParaRPr lang="en-US" sz="1400">
              <a:latin typeface="Times New Roman" charset="0"/>
            </a:endParaRP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8" t="7314" r="22872" b="33258"/>
          <a:stretch/>
        </p:blipFill>
        <p:spPr bwMode="auto">
          <a:xfrm>
            <a:off x="-23191" y="914400"/>
            <a:ext cx="91440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ECE408/CS483 Fall </a:t>
            </a:r>
            <a:r>
              <a:rPr lang="en-US" dirty="0" smtClean="0"/>
              <a:t>2012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Parallel Programming Competition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572000"/>
          </a:xfrm>
        </p:spPr>
        <p:txBody>
          <a:bodyPr/>
          <a:lstStyle/>
          <a:p>
            <a:r>
              <a:rPr lang="en-US" dirty="0" smtClean="0"/>
              <a:t>Sponsored by </a:t>
            </a:r>
            <a:r>
              <a:rPr lang="en-US" dirty="0" err="1" smtClean="0"/>
              <a:t>MulticoreWare</a:t>
            </a:r>
            <a:r>
              <a:rPr lang="en-US" dirty="0" smtClean="0"/>
              <a:t>, contact Steve Borho</a:t>
            </a:r>
          </a:p>
          <a:p>
            <a:r>
              <a:rPr lang="en-US" dirty="0" smtClean="0"/>
              <a:t>Can be used as final project, or you can do both</a:t>
            </a:r>
          </a:p>
          <a:p>
            <a:r>
              <a:rPr lang="en-US" dirty="0" smtClean="0"/>
              <a:t>2-3 people per team, </a:t>
            </a:r>
            <a:r>
              <a:rPr lang="en-US" dirty="0" err="1" smtClean="0"/>
              <a:t>iPad</a:t>
            </a:r>
            <a:r>
              <a:rPr lang="en-US" dirty="0" smtClean="0"/>
              <a:t> for each winning team member</a:t>
            </a:r>
          </a:p>
          <a:p>
            <a:r>
              <a:rPr lang="en-US" dirty="0" smtClean="0"/>
              <a:t>Competition problem will be announced by October 31.</a:t>
            </a:r>
            <a:endParaRPr lang="en-US" dirty="0" smtClean="0"/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 smtClean="0"/>
              <a:t>© David Kirk/NVIDIA and Wen-mei W. Hwu, 2007-2012  ECE408/CS483, University of Illinois, Urbana-Champaign</a:t>
            </a:r>
            <a:endParaRPr lang="en-US" sz="1200"/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fld id="{2B1A3E8B-64A9-46AA-ABAB-98A79A67895A}" type="slidenum">
              <a:rPr lang="en-US" sz="1400">
                <a:latin typeface="Times New Roman" charset="0"/>
              </a:rPr>
              <a:pPr eaLnBrk="1" hangingPunct="1"/>
              <a:t>22</a:t>
            </a:fld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Any </a:t>
            </a:r>
            <a:r>
              <a:rPr lang="en-US" smtClean="0"/>
              <a:t>More Questions?</a:t>
            </a:r>
            <a:endParaRPr lang="en-US"/>
          </a:p>
        </p:txBody>
      </p:sp>
      <p:sp>
        <p:nvSpPr>
          <p:cNvPr id="23555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 smtClean="0"/>
              <a:t>© David Kirk/NVIDIA and Wen-mei W. Hwu, 2007-2012  ECE408/CS483, University of Illinois, Urbana-Champaign</a:t>
            </a:r>
            <a:endParaRPr lang="en-US" sz="1200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fld id="{1CA2F671-4FBE-4E0F-9892-ADEEB1008915}" type="slidenum">
              <a:rPr lang="en-US" sz="1400">
                <a:latin typeface="Times New Roman" charset="0"/>
              </a:rPr>
              <a:pPr eaLnBrk="1" hangingPunct="1"/>
              <a:t>23</a:t>
            </a:fld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 smtClean="0"/>
              <a:t>© David Kirk/NVIDIA and Wen-mei W. Hwu, 2007-2012  ECE408/CS483, University of Illinois, Urbana-Champaign</a:t>
            </a:r>
            <a:endParaRPr lang="en-US" sz="1200"/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fld id="{DC87C2C3-3BAE-4FEA-BFD9-DBF4D9EFCCFB}" type="slidenum">
              <a:rPr lang="en-US" sz="1400">
                <a:latin typeface="Times New Roman" charset="0"/>
              </a:rPr>
              <a:pPr eaLnBrk="1" hangingPunct="1"/>
              <a:t>3</a:t>
            </a:fld>
            <a:endParaRPr lang="en-US" sz="1400">
              <a:latin typeface="Times New Roman" charset="0"/>
            </a:endParaRPr>
          </a:p>
        </p:txBody>
      </p:sp>
      <p:sp>
        <p:nvSpPr>
          <p:cNvPr id="4100" name="AutoShape 2"/>
          <p:cNvSpPr>
            <a:spLocks noChangeArrowheads="1"/>
          </p:cNvSpPr>
          <p:nvPr/>
        </p:nvSpPr>
        <p:spPr bwMode="auto">
          <a:xfrm>
            <a:off x="4867275" y="5229225"/>
            <a:ext cx="3198813" cy="1143000"/>
          </a:xfrm>
          <a:prstGeom prst="roundRect">
            <a:avLst>
              <a:gd name="adj" fmla="val 16667"/>
            </a:avLst>
          </a:prstGeom>
          <a:solidFill>
            <a:srgbClr val="99FF66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4101" name="AutoShape 3"/>
          <p:cNvSpPr>
            <a:spLocks noChangeArrowheads="1"/>
          </p:cNvSpPr>
          <p:nvPr/>
        </p:nvSpPr>
        <p:spPr bwMode="auto">
          <a:xfrm>
            <a:off x="4848225" y="3914775"/>
            <a:ext cx="3198813" cy="1143000"/>
          </a:xfrm>
          <a:prstGeom prst="roundRect">
            <a:avLst>
              <a:gd name="adj" fmla="val 16667"/>
            </a:avLst>
          </a:prstGeom>
          <a:solidFill>
            <a:srgbClr val="33CCCC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4102" name="AutoShape 4"/>
          <p:cNvSpPr>
            <a:spLocks noChangeArrowheads="1"/>
          </p:cNvSpPr>
          <p:nvPr/>
        </p:nvSpPr>
        <p:spPr bwMode="auto">
          <a:xfrm>
            <a:off x="990600" y="3914775"/>
            <a:ext cx="3198813" cy="1143000"/>
          </a:xfrm>
          <a:prstGeom prst="roundRect">
            <a:avLst>
              <a:gd name="adj" fmla="val 16667"/>
            </a:avLst>
          </a:prstGeom>
          <a:solidFill>
            <a:srgbClr val="80008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4103" name="AutoShape 5"/>
          <p:cNvSpPr>
            <a:spLocks noChangeArrowheads="1"/>
          </p:cNvSpPr>
          <p:nvPr/>
        </p:nvSpPr>
        <p:spPr bwMode="auto">
          <a:xfrm>
            <a:off x="4848225" y="2524125"/>
            <a:ext cx="3198813" cy="1143000"/>
          </a:xfrm>
          <a:prstGeom prst="roundRect">
            <a:avLst>
              <a:gd name="adj" fmla="val 16667"/>
            </a:avLst>
          </a:prstGeom>
          <a:solidFill>
            <a:srgbClr val="3366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4104" name="AutoShape 6"/>
          <p:cNvSpPr>
            <a:spLocks noChangeArrowheads="1"/>
          </p:cNvSpPr>
          <p:nvPr/>
        </p:nvSpPr>
        <p:spPr bwMode="auto">
          <a:xfrm>
            <a:off x="990600" y="2524125"/>
            <a:ext cx="3198813" cy="1143000"/>
          </a:xfrm>
          <a:prstGeom prst="roundRect">
            <a:avLst>
              <a:gd name="adj" fmla="val 16667"/>
            </a:avLst>
          </a:prstGeom>
          <a:solidFill>
            <a:srgbClr val="FF99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4105" name="AutoShape 7"/>
          <p:cNvSpPr>
            <a:spLocks noChangeArrowheads="1"/>
          </p:cNvSpPr>
          <p:nvPr/>
        </p:nvSpPr>
        <p:spPr bwMode="auto">
          <a:xfrm>
            <a:off x="4848225" y="1171575"/>
            <a:ext cx="3198813" cy="1143000"/>
          </a:xfrm>
          <a:prstGeom prst="roundRect">
            <a:avLst>
              <a:gd name="adj" fmla="val 16667"/>
            </a:avLst>
          </a:prstGeom>
          <a:solidFill>
            <a:srgbClr val="FF0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4106" name="AutoShape 8"/>
          <p:cNvSpPr>
            <a:spLocks noChangeArrowheads="1"/>
          </p:cNvSpPr>
          <p:nvPr/>
        </p:nvSpPr>
        <p:spPr bwMode="auto">
          <a:xfrm>
            <a:off x="990600" y="1171575"/>
            <a:ext cx="3198813" cy="1143000"/>
          </a:xfrm>
          <a:prstGeom prst="roundRect">
            <a:avLst>
              <a:gd name="adj" fmla="val 16667"/>
            </a:avLst>
          </a:prstGeom>
          <a:solidFill>
            <a:srgbClr val="339966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800">
              <a:latin typeface="Arial" charset="0"/>
            </a:endParaRPr>
          </a:p>
        </p:txBody>
      </p:sp>
      <p:sp>
        <p:nvSpPr>
          <p:cNvPr id="4107" name="Rectangle 9"/>
          <p:cNvSpPr>
            <a:spLocks noGrp="1" noChangeArrowheads="1"/>
          </p:cNvSpPr>
          <p:nvPr>
            <p:ph type="title"/>
          </p:nvPr>
        </p:nvSpPr>
        <p:spPr>
          <a:xfrm>
            <a:off x="449263" y="158750"/>
            <a:ext cx="7515225" cy="1066800"/>
          </a:xfrm>
        </p:spPr>
        <p:txBody>
          <a:bodyPr/>
          <a:lstStyle/>
          <a:p>
            <a:pPr eaLnBrk="1" hangingPunct="1"/>
            <a:r>
              <a:rPr lang="en-US" sz="3600" smtClean="0"/>
              <a:t>Future Science and Engineering Breakthroughs Hinge on Computing</a:t>
            </a:r>
          </a:p>
        </p:txBody>
      </p:sp>
      <p:pic>
        <p:nvPicPr>
          <p:cNvPr id="4108" name="Picture 10" descr="g80-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4073525"/>
            <a:ext cx="110648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Text Box 11"/>
          <p:cNvSpPr txBox="1">
            <a:spLocks noChangeArrowheads="1"/>
          </p:cNvSpPr>
          <p:nvPr/>
        </p:nvSpPr>
        <p:spPr bwMode="auto">
          <a:xfrm>
            <a:off x="6199188" y="2747963"/>
            <a:ext cx="178435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1800" b="1">
                <a:latin typeface="Arial" charset="0"/>
              </a:rPr>
              <a:t>Computational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1800" b="1">
                <a:latin typeface="Arial" charset="0"/>
              </a:rPr>
              <a:t>Modeling</a:t>
            </a:r>
          </a:p>
        </p:txBody>
      </p:sp>
      <p:sp>
        <p:nvSpPr>
          <p:cNvPr id="4110" name="Text Box 12"/>
          <p:cNvSpPr txBox="1">
            <a:spLocks noChangeArrowheads="1"/>
          </p:cNvSpPr>
          <p:nvPr/>
        </p:nvSpPr>
        <p:spPr bwMode="auto">
          <a:xfrm>
            <a:off x="6142038" y="1363663"/>
            <a:ext cx="178435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1800" b="1">
                <a:latin typeface="Arial" charset="0"/>
              </a:rPr>
              <a:t>Computational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1800" b="1">
                <a:latin typeface="Arial" charset="0"/>
              </a:rPr>
              <a:t>Chemistry</a:t>
            </a:r>
          </a:p>
        </p:txBody>
      </p:sp>
      <p:sp>
        <p:nvSpPr>
          <p:cNvPr id="4111" name="Text Box 13"/>
          <p:cNvSpPr txBox="1">
            <a:spLocks noChangeArrowheads="1"/>
          </p:cNvSpPr>
          <p:nvPr/>
        </p:nvSpPr>
        <p:spPr bwMode="auto">
          <a:xfrm>
            <a:off x="2346325" y="2746375"/>
            <a:ext cx="17843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1800" b="1">
                <a:latin typeface="Arial" charset="0"/>
              </a:rPr>
              <a:t>Computational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1800" b="1">
                <a:latin typeface="Arial" charset="0"/>
              </a:rPr>
              <a:t>Medicine</a:t>
            </a:r>
          </a:p>
        </p:txBody>
      </p:sp>
      <p:sp>
        <p:nvSpPr>
          <p:cNvPr id="4112" name="Text Box 14"/>
          <p:cNvSpPr txBox="1">
            <a:spLocks noChangeArrowheads="1"/>
          </p:cNvSpPr>
          <p:nvPr/>
        </p:nvSpPr>
        <p:spPr bwMode="auto">
          <a:xfrm>
            <a:off x="2346325" y="4144963"/>
            <a:ext cx="178435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1800" b="1">
                <a:latin typeface="Arial" charset="0"/>
              </a:rPr>
              <a:t>Computational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1800" b="1">
                <a:latin typeface="Arial" charset="0"/>
              </a:rPr>
              <a:t>Physics</a:t>
            </a:r>
          </a:p>
        </p:txBody>
      </p:sp>
      <p:sp>
        <p:nvSpPr>
          <p:cNvPr id="4113" name="Text Box 15"/>
          <p:cNvSpPr txBox="1">
            <a:spLocks noChangeArrowheads="1"/>
          </p:cNvSpPr>
          <p:nvPr/>
        </p:nvSpPr>
        <p:spPr bwMode="auto">
          <a:xfrm>
            <a:off x="6142038" y="4102100"/>
            <a:ext cx="17843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1800" b="1">
                <a:latin typeface="Arial" charset="0"/>
              </a:rPr>
              <a:t>Computational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1800" b="1">
                <a:latin typeface="Arial" charset="0"/>
              </a:rPr>
              <a:t>Biology</a:t>
            </a:r>
          </a:p>
        </p:txBody>
      </p:sp>
      <p:grpSp>
        <p:nvGrpSpPr>
          <p:cNvPr id="4114" name="Group 16"/>
          <p:cNvGrpSpPr>
            <a:grpSpLocks/>
          </p:cNvGrpSpPr>
          <p:nvPr/>
        </p:nvGrpSpPr>
        <p:grpSpPr bwMode="auto">
          <a:xfrm>
            <a:off x="1025525" y="5229225"/>
            <a:ext cx="3203575" cy="1143000"/>
            <a:chOff x="1842" y="3294"/>
            <a:chExt cx="2018" cy="720"/>
          </a:xfrm>
        </p:grpSpPr>
        <p:sp>
          <p:nvSpPr>
            <p:cNvPr id="4123" name="AutoShape 17"/>
            <p:cNvSpPr>
              <a:spLocks noChangeArrowheads="1"/>
            </p:cNvSpPr>
            <p:nvPr/>
          </p:nvSpPr>
          <p:spPr bwMode="auto">
            <a:xfrm>
              <a:off x="1842" y="3294"/>
              <a:ext cx="2015" cy="720"/>
            </a:xfrm>
            <a:prstGeom prst="roundRect">
              <a:avLst>
                <a:gd name="adj" fmla="val 16667"/>
              </a:avLst>
            </a:prstGeom>
            <a:solidFill>
              <a:srgbClr val="FFFF0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1800">
                <a:latin typeface="Arial" charset="0"/>
              </a:endParaRPr>
            </a:p>
          </p:txBody>
        </p:sp>
        <p:pic>
          <p:nvPicPr>
            <p:cNvPr id="4124" name="Picture 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4" y="3414"/>
              <a:ext cx="805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5" name="Text Box 19"/>
            <p:cNvSpPr txBox="1">
              <a:spLocks noChangeArrowheads="1"/>
            </p:cNvSpPr>
            <p:nvPr/>
          </p:nvSpPr>
          <p:spPr bwMode="auto">
            <a:xfrm>
              <a:off x="2736" y="3434"/>
              <a:ext cx="1124" cy="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charset="0"/>
                  <a:ea typeface="ＭＳ Ｐゴシック" charset="-128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1800" b="1">
                  <a:latin typeface="Arial" charset="0"/>
                </a:rPr>
                <a:t>Computational</a:t>
              </a:r>
            </a:p>
            <a:p>
              <a:pPr algn="ctr" eaLnBrk="1" hangingPunct="1">
                <a:spcBef>
                  <a:spcPct val="20000"/>
                </a:spcBef>
              </a:pPr>
              <a:r>
                <a:rPr lang="en-US" sz="1800" b="1">
                  <a:latin typeface="Arial" charset="0"/>
                </a:rPr>
                <a:t>Finance</a:t>
              </a:r>
            </a:p>
          </p:txBody>
        </p:sp>
      </p:grpSp>
      <p:sp>
        <p:nvSpPr>
          <p:cNvPr id="4115" name="Text Box 20"/>
          <p:cNvSpPr txBox="1">
            <a:spLocks noChangeArrowheads="1"/>
          </p:cNvSpPr>
          <p:nvPr/>
        </p:nvSpPr>
        <p:spPr bwMode="auto">
          <a:xfrm>
            <a:off x="2290763" y="1379538"/>
            <a:ext cx="1784350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1800" b="1">
                <a:latin typeface="Arial" charset="0"/>
              </a:rPr>
              <a:t>Computational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1800" b="1">
                <a:latin typeface="Arial" charset="0"/>
              </a:rPr>
              <a:t>Geoscience</a:t>
            </a:r>
          </a:p>
        </p:txBody>
      </p:sp>
      <p:pic>
        <p:nvPicPr>
          <p:cNvPr id="4116" name="Picture 21" descr="heart model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3"/>
          <a:stretch>
            <a:fillRect/>
          </a:stretch>
        </p:blipFill>
        <p:spPr bwMode="auto">
          <a:xfrm>
            <a:off x="1162050" y="2636838"/>
            <a:ext cx="925513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22" descr="advanced_3d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3" r="6851" b="14134"/>
          <a:stretch>
            <a:fillRect/>
          </a:stretch>
        </p:blipFill>
        <p:spPr bwMode="auto">
          <a:xfrm>
            <a:off x="1141413" y="1323975"/>
            <a:ext cx="1101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23" descr="pharma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1331913"/>
            <a:ext cx="107473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24" descr="new application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08" b="48988"/>
          <a:stretch>
            <a:fillRect/>
          </a:stretch>
        </p:blipFill>
        <p:spPr bwMode="auto">
          <a:xfrm>
            <a:off x="4883150" y="4014788"/>
            <a:ext cx="11938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25" descr="250px-Jet_engine_simulation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40231"/>
              </a:clrFrom>
              <a:clrTo>
                <a:srgbClr val="04023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6" b="5327"/>
          <a:stretch>
            <a:fillRect/>
          </a:stretch>
        </p:blipFill>
        <p:spPr bwMode="auto">
          <a:xfrm>
            <a:off x="5046663" y="2647950"/>
            <a:ext cx="11684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26" descr="spectr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28"/>
          <a:stretch>
            <a:fillRect/>
          </a:stretch>
        </p:blipFill>
        <p:spPr bwMode="auto">
          <a:xfrm>
            <a:off x="4975225" y="5443538"/>
            <a:ext cx="15144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2" name="Text Box 27"/>
          <p:cNvSpPr txBox="1">
            <a:spLocks noChangeArrowheads="1"/>
          </p:cNvSpPr>
          <p:nvPr/>
        </p:nvSpPr>
        <p:spPr bwMode="auto">
          <a:xfrm>
            <a:off x="6470650" y="5451475"/>
            <a:ext cx="14160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1800" b="1">
                <a:latin typeface="Arial" charset="0"/>
              </a:rPr>
              <a:t>Image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1800" b="1">
                <a:latin typeface="Arial" charset="0"/>
              </a:rPr>
              <a:t>Processing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computing is catching on.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2" y="1369551"/>
            <a:ext cx="3705225" cy="457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1" y="1369551"/>
            <a:ext cx="3544888" cy="457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3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65113" y="0"/>
            <a:ext cx="8878887" cy="1141413"/>
          </a:xfrm>
        </p:spPr>
        <p:txBody>
          <a:bodyPr/>
          <a:lstStyle/>
          <a:p>
            <a:pPr eaLnBrk="1" hangingPunct="1"/>
            <a:r>
              <a:rPr lang="en-US" smtClean="0"/>
              <a:t>GPU computing is catching on.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>
          <a:xfrm>
            <a:off x="685800" y="4983163"/>
            <a:ext cx="8304213" cy="1111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280 submissions to GPU Computing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Gems</a:t>
            </a:r>
          </a:p>
          <a:p>
            <a:pPr marL="457200" lvl="1" indent="0" eaLnBrk="1" hangingPunct="1">
              <a:buNone/>
              <a:defRPr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~90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articles included in two volumes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9375" y="6400800"/>
            <a:ext cx="47244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 smtClean="0"/>
              <a:t>© David Kirk/NVIDIA and Wen-mei W. Hwu, 2007-2012  ECE408/CS483, University of Illinois, Urbana-Champaign</a:t>
            </a:r>
            <a:endParaRPr lang="en-US" sz="1200"/>
          </a:p>
        </p:txBody>
      </p:sp>
      <p:sp>
        <p:nvSpPr>
          <p:cNvPr id="5" name="Rounded Rectangle 4"/>
          <p:cNvSpPr/>
          <p:nvPr/>
        </p:nvSpPr>
        <p:spPr>
          <a:xfrm>
            <a:off x="384175" y="1325563"/>
            <a:ext cx="1563688" cy="98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Financial Analysis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39950" y="1304925"/>
            <a:ext cx="1563688" cy="98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Scientific Simulation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6363" y="1279525"/>
            <a:ext cx="1649412" cy="979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Engineering Simulation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91188" y="1292225"/>
            <a:ext cx="1563687" cy="98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Data Intensive Analytics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415213" y="1279525"/>
            <a:ext cx="1563687" cy="979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Medical Imaging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04813" y="2578100"/>
            <a:ext cx="1563687" cy="979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Digital Audio Processing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941763" y="2524125"/>
            <a:ext cx="1565275" cy="98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Computer Vision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39950" y="2551113"/>
            <a:ext cx="1563688" cy="98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Digital Video Processing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691188" y="2498725"/>
            <a:ext cx="1563687" cy="979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Biomedical Informatics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407275" y="2517775"/>
            <a:ext cx="1563688" cy="98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Electronic Design Automation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04813" y="3862388"/>
            <a:ext cx="1563687" cy="98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Statistical Modeling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166938" y="3862388"/>
            <a:ext cx="1563687" cy="98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Ray Tracing Rendering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995738" y="3862388"/>
            <a:ext cx="1563687" cy="98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Interactive Physics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705475" y="3862388"/>
            <a:ext cx="1563688" cy="981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Numerical Methods</a:t>
            </a:r>
          </a:p>
        </p:txBody>
      </p:sp>
      <p:sp>
        <p:nvSpPr>
          <p:cNvPr id="5139" name="Slide Number Placeholder 18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fld id="{A953E541-6871-4FF4-A947-2135A5CBE959}" type="slidenum">
              <a:rPr lang="en-US" sz="1400">
                <a:latin typeface="Times New Roman" charset="0"/>
              </a:rPr>
              <a:pPr eaLnBrk="1" hangingPunct="1"/>
              <a:t>5</a:t>
            </a:fld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 smtClean="0"/>
              <a:t>© David Kirk/NVIDIA and Wen-mei W. Hwu, 2007-2012  ECE408/CS483, University of Illinois, Urbana-Champaign</a:t>
            </a:r>
            <a:endParaRPr lang="en-US" sz="1200"/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fld id="{F00E6EC1-CA44-4AD7-B635-605F257CA91A}" type="slidenum">
              <a:rPr lang="en-US" sz="1400">
                <a:latin typeface="Times New Roman" charset="0"/>
              </a:rPr>
              <a:pPr eaLnBrk="1" hangingPunct="1"/>
              <a:t>6</a:t>
            </a:fld>
            <a:endParaRPr lang="en-US" sz="1400">
              <a:latin typeface="Times New Roman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major shift of paradigm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4114800"/>
          </a:xfrm>
        </p:spPr>
        <p:txBody>
          <a:bodyPr/>
          <a:lstStyle/>
          <a:p>
            <a:pPr marL="285750" indent="-285750" eaLnBrk="1" hangingPunct="1">
              <a:lnSpc>
                <a:spcPct val="90000"/>
              </a:lnSpc>
            </a:pPr>
            <a:r>
              <a:rPr lang="en-US" smtClean="0"/>
              <a:t>In the 20</a:t>
            </a:r>
            <a:r>
              <a:rPr lang="en-US" baseline="30000" smtClean="0"/>
              <a:t>th</a:t>
            </a:r>
            <a:r>
              <a:rPr lang="en-US" smtClean="0"/>
              <a:t> Century, we were able to understand, design, and manufacture what we can </a:t>
            </a:r>
            <a:r>
              <a:rPr lang="en-US" b="1" i="1" smtClean="0">
                <a:solidFill>
                  <a:schemeClr val="folHlink"/>
                </a:solidFill>
              </a:rPr>
              <a:t>measure</a:t>
            </a:r>
          </a:p>
          <a:p>
            <a:pPr marL="685800" lvl="1" indent="-228600" eaLnBrk="1" hangingPunct="1">
              <a:lnSpc>
                <a:spcPct val="90000"/>
              </a:lnSpc>
            </a:pPr>
            <a:r>
              <a:rPr lang="en-US" smtClean="0"/>
              <a:t>Physical instruments and computing systems allowed us to see farther, capture more, communicate better, understand natural processes, control artificial processes…</a:t>
            </a:r>
          </a:p>
          <a:p>
            <a:pPr marL="685800" lvl="1" indent="-228600"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marL="285750" indent="-285750" eaLnBrk="1" hangingPunct="1">
              <a:lnSpc>
                <a:spcPct val="90000"/>
              </a:lnSpc>
            </a:pPr>
            <a:r>
              <a:rPr lang="en-US" smtClean="0"/>
              <a:t>In the 21</a:t>
            </a:r>
            <a:r>
              <a:rPr lang="en-US" baseline="30000" smtClean="0"/>
              <a:t>st</a:t>
            </a:r>
            <a:r>
              <a:rPr lang="en-US" smtClean="0"/>
              <a:t> Century, we are able to understand, design, create what we can </a:t>
            </a:r>
            <a:r>
              <a:rPr lang="en-US" b="1" i="1" smtClean="0">
                <a:solidFill>
                  <a:schemeClr val="folHlink"/>
                </a:solidFill>
              </a:rPr>
              <a:t>compute</a:t>
            </a:r>
          </a:p>
          <a:p>
            <a:pPr marL="685800" lvl="1" indent="-228600" eaLnBrk="1" hangingPunct="1">
              <a:lnSpc>
                <a:spcPct val="90000"/>
              </a:lnSpc>
            </a:pPr>
            <a:r>
              <a:rPr lang="en-US" smtClean="0"/>
              <a:t>Computational models are allowing us to see even farther, going back and forth in time, relate better, test hypothesis that cannot be verified any other way, create safe artificial processes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 smtClean="0"/>
              <a:t>© David Kirk/NVIDIA and Wen-mei W. Hwu, 2007-2012  ECE408/CS483, University of Illinois, Urbana-Champaign</a:t>
            </a:r>
            <a:endParaRPr lang="en-US" sz="1200"/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fld id="{6354A554-638E-4C2C-B10A-C2520E948A63}" type="slidenum">
              <a:rPr lang="en-US" sz="1400">
                <a:latin typeface="Times New Roman" charset="0"/>
              </a:rPr>
              <a:pPr eaLnBrk="1" hangingPunct="1"/>
              <a:t>7</a:t>
            </a:fld>
            <a:endParaRPr lang="en-US" sz="1400">
              <a:latin typeface="Times New Roman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Examples of Paradigm Shift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524000"/>
            <a:ext cx="3581400" cy="457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smtClean="0"/>
              <a:t>20</a:t>
            </a:r>
            <a:r>
              <a:rPr lang="en-US" sz="2400" baseline="30000" smtClean="0"/>
              <a:t>th</a:t>
            </a:r>
            <a:r>
              <a:rPr lang="en-US" sz="2400" smtClean="0"/>
              <a:t> Century</a:t>
            </a:r>
          </a:p>
          <a:p>
            <a:pPr eaLnBrk="1" hangingPunct="1"/>
            <a:r>
              <a:rPr lang="en-US" sz="2400" smtClean="0"/>
              <a:t>Small mask patterns and short light waves</a:t>
            </a:r>
          </a:p>
          <a:p>
            <a:pPr eaLnBrk="1" hangingPunct="1"/>
            <a:r>
              <a:rPr lang="en-US" sz="2400" smtClean="0"/>
              <a:t>Electronic microscope and Crystallography with computational image processing</a:t>
            </a:r>
          </a:p>
          <a:p>
            <a:pPr eaLnBrk="1" hangingPunct="1"/>
            <a:r>
              <a:rPr lang="en-US" sz="2400" smtClean="0"/>
              <a:t>Anatomic imaging with computational image processing</a:t>
            </a:r>
          </a:p>
          <a:p>
            <a:pPr eaLnBrk="1" hangingPunct="1"/>
            <a:r>
              <a:rPr lang="en-US" sz="2400" smtClean="0"/>
              <a:t>Teleconference</a:t>
            </a:r>
          </a:p>
          <a:p>
            <a:pPr eaLnBrk="1" hangingPunct="1"/>
            <a:endParaRPr lang="en-US" sz="2400" smtClean="0"/>
          </a:p>
        </p:txBody>
      </p:sp>
      <p:sp>
        <p:nvSpPr>
          <p:cNvPr id="717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1524000"/>
            <a:ext cx="3581400" cy="4419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smtClean="0"/>
              <a:t>21</a:t>
            </a:r>
            <a:r>
              <a:rPr lang="en-US" sz="2400" baseline="30000" smtClean="0"/>
              <a:t>st</a:t>
            </a:r>
            <a:r>
              <a:rPr lang="en-US" sz="2400" smtClean="0"/>
              <a:t> Century</a:t>
            </a:r>
          </a:p>
          <a:p>
            <a:pPr eaLnBrk="1" hangingPunct="1"/>
            <a:r>
              <a:rPr lang="en-US" sz="2400" smtClean="0"/>
              <a:t>Computational optical proximity correction</a:t>
            </a:r>
          </a:p>
          <a:p>
            <a:pPr eaLnBrk="1" hangingPunct="1"/>
            <a:r>
              <a:rPr lang="en-US" sz="2400" smtClean="0"/>
              <a:t>Computational microscope with initial conditions from Crystallography </a:t>
            </a:r>
          </a:p>
          <a:p>
            <a:pPr eaLnBrk="1" hangingPunct="1"/>
            <a:r>
              <a:rPr lang="en-US" sz="2400" smtClean="0"/>
              <a:t>Metabolic imaging sees disease before visible anatomic change</a:t>
            </a:r>
          </a:p>
          <a:p>
            <a:pPr eaLnBrk="1" hangingPunct="1"/>
            <a:r>
              <a:rPr lang="en-US" sz="2400" smtClean="0"/>
              <a:t>Tele-emersion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 smtClean="0"/>
              <a:t>© David Kirk/NVIDIA and Wen-mei W. Hwu, 2007-2012  ECE408/CS483, University of Illinois, Urbana-Champaign</a:t>
            </a:r>
            <a:endParaRPr lang="en-US" sz="1200"/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fld id="{5BD66E38-245B-42CC-879D-BD9142FB7279}" type="slidenum">
              <a:rPr lang="en-US" sz="1400">
                <a:latin typeface="Times New Roman" charset="0"/>
              </a:rPr>
              <a:pPr eaLnBrk="1" hangingPunct="1"/>
              <a:t>8</a:t>
            </a:fld>
            <a:endParaRPr lang="en-US" sz="1400">
              <a:latin typeface="Times New Roman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Faster is not “just Faster”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/>
            <a:r>
              <a:rPr lang="en-US" sz="2400" smtClean="0"/>
              <a:t>2-3X faster is “just faster”</a:t>
            </a:r>
          </a:p>
          <a:p>
            <a:pPr marL="974725" lvl="1" indent="-403225" eaLnBrk="1" hangingPunct="1"/>
            <a:r>
              <a:rPr lang="en-US" sz="2000" smtClean="0"/>
              <a:t>Do a little more, wait a little less</a:t>
            </a:r>
          </a:p>
          <a:p>
            <a:pPr marL="974725" lvl="1" indent="-403225" eaLnBrk="1" hangingPunct="1"/>
            <a:r>
              <a:rPr lang="en-US" sz="2000" smtClean="0"/>
              <a:t>Doesn’t change how you work</a:t>
            </a:r>
          </a:p>
          <a:p>
            <a:pPr marL="457200" indent="-457200" eaLnBrk="1" hangingPunct="1"/>
            <a:r>
              <a:rPr lang="en-US" sz="2400" smtClean="0"/>
              <a:t>5-10x faster is “significant”</a:t>
            </a:r>
          </a:p>
          <a:p>
            <a:pPr marL="974725" lvl="1" indent="-403225" eaLnBrk="1" hangingPunct="1"/>
            <a:r>
              <a:rPr lang="en-US" sz="2000" smtClean="0"/>
              <a:t>Worth upgrading</a:t>
            </a:r>
          </a:p>
          <a:p>
            <a:pPr marL="974725" lvl="1" indent="-403225" eaLnBrk="1" hangingPunct="1"/>
            <a:r>
              <a:rPr lang="en-US" sz="2000" smtClean="0"/>
              <a:t>Worth re-writing (parts of) the application</a:t>
            </a:r>
          </a:p>
          <a:p>
            <a:pPr marL="457200" indent="-457200" eaLnBrk="1" hangingPunct="1"/>
            <a:r>
              <a:rPr lang="en-US" sz="2400" smtClean="0"/>
              <a:t>100x+ faster is “fundamentally different”</a:t>
            </a:r>
          </a:p>
          <a:p>
            <a:pPr marL="974725" lvl="1" indent="-403225" eaLnBrk="1" hangingPunct="1"/>
            <a:r>
              <a:rPr lang="en-US" sz="2000" smtClean="0"/>
              <a:t>Worth considering a new platform</a:t>
            </a:r>
          </a:p>
          <a:p>
            <a:pPr marL="974725" lvl="1" indent="-403225" eaLnBrk="1" hangingPunct="1"/>
            <a:r>
              <a:rPr lang="en-US" sz="2000" smtClean="0"/>
              <a:t>Worth re-architecting the application</a:t>
            </a:r>
          </a:p>
          <a:p>
            <a:pPr marL="974725" lvl="1" indent="-403225" eaLnBrk="1" hangingPunct="1"/>
            <a:r>
              <a:rPr lang="en-US" sz="2000" smtClean="0"/>
              <a:t>Makes new applications possible</a:t>
            </a:r>
          </a:p>
          <a:p>
            <a:pPr marL="974725" lvl="1" indent="-403225" eaLnBrk="1" hangingPunct="1"/>
            <a:r>
              <a:rPr lang="en-US" sz="2000" smtClean="0"/>
              <a:t>Drives “time to discovery” and creates fundamental changes in Science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200" smtClean="0"/>
              <a:t>© David Kirk/NVIDIA and Wen-mei W. Hwu, 2007-2012  ECE408/CS483, University of Illinois, Urbana-Champaign</a:t>
            </a:r>
            <a:endParaRPr lang="en-US" sz="1200"/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eaLnBrk="1" hangingPunct="1"/>
            <a:fld id="{3F216B2D-E07A-4A55-83D0-0A591D16B84F}" type="slidenum">
              <a:rPr lang="en-US" sz="1400">
                <a:latin typeface="Times New Roman" charset="0"/>
              </a:rPr>
              <a:pPr eaLnBrk="1" hangingPunct="1"/>
              <a:t>9</a:t>
            </a:fld>
            <a:endParaRPr lang="en-US" sz="1400">
              <a:latin typeface="Times New Roman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620000" cy="1143000"/>
          </a:xfrm>
        </p:spPr>
        <p:txBody>
          <a:bodyPr/>
          <a:lstStyle/>
          <a:p>
            <a:pPr eaLnBrk="1" hangingPunct="1"/>
            <a:r>
              <a:rPr lang="en-US" sz="4400" smtClean="0"/>
              <a:t>How much computing power is enough? 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1781175"/>
            <a:ext cx="7858125" cy="3906838"/>
          </a:xfrm>
        </p:spPr>
        <p:txBody>
          <a:bodyPr/>
          <a:lstStyle/>
          <a:p>
            <a:pPr eaLnBrk="1" hangingPunct="1"/>
            <a:r>
              <a:rPr lang="en-US" smtClean="0"/>
              <a:t>Each jump in computing power motivates new ways of computing</a:t>
            </a:r>
          </a:p>
          <a:p>
            <a:pPr lvl="1" eaLnBrk="1" hangingPunct="1"/>
            <a:r>
              <a:rPr lang="en-US" smtClean="0"/>
              <a:t>Many apps have approximations or omissions that arose from limitations in computing power</a:t>
            </a:r>
          </a:p>
          <a:p>
            <a:pPr lvl="1" eaLnBrk="1" hangingPunct="1"/>
            <a:r>
              <a:rPr lang="en-US" smtClean="0"/>
              <a:t>Every 10x  jump in performance allows app developers to innovate</a:t>
            </a:r>
          </a:p>
          <a:p>
            <a:pPr lvl="1" eaLnBrk="1" hangingPunct="1"/>
            <a:r>
              <a:rPr lang="en-US" smtClean="0"/>
              <a:t>Example: graphics, medical imaging, physics simulation, etc.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762000" y="5181600"/>
            <a:ext cx="7772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Palatino" charset="0"/>
                <a:ea typeface="ＭＳ Ｐゴシック" charset="-128"/>
              </a:defRPr>
            </a:lvl9pPr>
          </a:lstStyle>
          <a:p>
            <a:pPr algn="ctr"/>
            <a:r>
              <a:rPr lang="en-US" sz="2800" b="1" dirty="0">
                <a:latin typeface="Arial" charset="0"/>
              </a:rPr>
              <a:t>Application developers do not take </a:t>
            </a:r>
            <a:r>
              <a:rPr lang="en-US" sz="2800" b="1" dirty="0" smtClean="0">
                <a:latin typeface="Arial" charset="0"/>
              </a:rPr>
              <a:t>it </a:t>
            </a:r>
            <a:r>
              <a:rPr lang="en-US" sz="2800" b="1" dirty="0">
                <a:latin typeface="Arial" charset="0"/>
              </a:rPr>
              <a:t>seriously until they see real results.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958040C243B47934B331ABABBB60A" ma:contentTypeVersion="0" ma:contentTypeDescription="Create a new document." ma:contentTypeScope="" ma:versionID="161d8e412e6d3cb302c24d310324e98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DCCC8F-CB62-41D4-AB06-6019A7F97550}"/>
</file>

<file path=customXml/itemProps2.xml><?xml version="1.0" encoding="utf-8"?>
<ds:datastoreItem xmlns:ds="http://schemas.openxmlformats.org/officeDocument/2006/customXml" ds:itemID="{53D33391-DBF3-4302-BD8F-B20520CCB006}"/>
</file>

<file path=customXml/itemProps3.xml><?xml version="1.0" encoding="utf-8"?>
<ds:datastoreItem xmlns:ds="http://schemas.openxmlformats.org/officeDocument/2006/customXml" ds:itemID="{72951436-E657-4741-9183-31E5E8E7453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24788</TotalTime>
  <Words>1528</Words>
  <Application>Microsoft Office PowerPoint</Application>
  <PresentationFormat>On-screen Show (4:3)</PresentationFormat>
  <Paragraphs>213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Palatino</vt:lpstr>
      <vt:lpstr>ＭＳ Ｐゴシック</vt:lpstr>
      <vt:lpstr>Arial</vt:lpstr>
      <vt:lpstr>Times New Roman</vt:lpstr>
      <vt:lpstr>Default Design</vt:lpstr>
      <vt:lpstr>ECE408 / CS483  Applied Parallel Programming    Lecture 18:  Final Project Kickoff </vt:lpstr>
      <vt:lpstr>Objective</vt:lpstr>
      <vt:lpstr>Future Science and Engineering Breakthroughs Hinge on Computing</vt:lpstr>
      <vt:lpstr>GPU computing is catching on.</vt:lpstr>
      <vt:lpstr>GPU computing is catching on.</vt:lpstr>
      <vt:lpstr>A major shift of paradigm</vt:lpstr>
      <vt:lpstr>Examples of Paradigm Shift</vt:lpstr>
      <vt:lpstr>Faster is not “just Faster”</vt:lpstr>
      <vt:lpstr>How much computing power is enough? </vt:lpstr>
      <vt:lpstr>Why didn’t this happen earlier?</vt:lpstr>
      <vt:lpstr>A Great Opportunity for Many</vt:lpstr>
      <vt:lpstr>The Pyramid of Parallel Programming</vt:lpstr>
      <vt:lpstr>VMD/NAMD Molecular Dynamics</vt:lpstr>
      <vt:lpstr>Matlab: Language of Science</vt:lpstr>
      <vt:lpstr>Prevalent Performance Limits</vt:lpstr>
      <vt:lpstr>What you will likely need to hit hard.</vt:lpstr>
      <vt:lpstr>Parboil Benchmarks – Code Example Resources for Your Project</vt:lpstr>
      <vt:lpstr>Parboil Benchmarks Home Page</vt:lpstr>
      <vt:lpstr>Use of Optimizations in Parboil</vt:lpstr>
      <vt:lpstr>Call to Action</vt:lpstr>
      <vt:lpstr>Some Previous Proposal Examples</vt:lpstr>
      <vt:lpstr>ECE408/CS483 Fall 2012  Parallel Programming Competition</vt:lpstr>
      <vt:lpstr>Any More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Wen-mei Hwu</dc:creator>
  <cp:lastModifiedBy>Wen-mei Hwu</cp:lastModifiedBy>
  <cp:revision>123</cp:revision>
  <dcterms:created xsi:type="dcterms:W3CDTF">1601-01-01T00:00:00Z</dcterms:created>
  <dcterms:modified xsi:type="dcterms:W3CDTF">2012-10-15T22:16:19Z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0x0101006D5958040C243B47934B331ABABBB60A</vt:lpwstr>
  </property>
</Properties>
</file>